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CFCD0C-288C-4408-B487-89232B9242C0}">
  <a:tblStyle styleId="{CDCFCD0C-288C-4408-B487-89232B9242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5.xml"/><Relationship Id="rId22" Type="http://schemas.openxmlformats.org/officeDocument/2006/relationships/font" Target="fonts/Nunito-italic.fntdata"/><Relationship Id="rId10" Type="http://schemas.openxmlformats.org/officeDocument/2006/relationships/slide" Target="slides/slide4.xml"/><Relationship Id="rId21" Type="http://schemas.openxmlformats.org/officeDocument/2006/relationships/font" Target="fonts/Nuni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4a06c2bd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4a06c2bd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796d14378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796d14378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that will qualify the following Champions League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4a06c2bd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4a06c2bd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4a06c2b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4a06c2b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4a06c2b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4a06c2b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4a06c2b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4a06c2b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4a06c2b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4a06c2b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We were torn on whether to study basketball or soccer.  We also discussed whether to focus on individual player evaluation or team performance.</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If you would like please give us a few thousand dollars and we’d be happy to give you that analysis.</a:t>
            </a:r>
            <a:endParaRPr sz="1300">
              <a:solidFill>
                <a:srgbClr val="233A44"/>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4a06c2bd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4a06c2bd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rgbClr val="233A44"/>
                </a:solidFill>
                <a:latin typeface="Calibri"/>
                <a:ea typeface="Calibri"/>
                <a:cs typeface="Calibri"/>
                <a:sym typeface="Calibri"/>
              </a:rPr>
              <a:t>We looked at the teams in the top 5 domestic leagues over the last 10 years which originally contained 1,058 rows and 293 columns to help us analyze the different factors that go into winning.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4a06c2b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4a06c2b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We determined this by setting the “league position”  column &lt;=4. Lucky for us, we had great data to easily see this.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
              <a:t>W</a:t>
            </a:r>
            <a:r>
              <a:rPr lang="en"/>
              <a:t>e ran a multi-regression model in R and feature importance in machine learning to determine the most important factors.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bb9cbdfb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bb9cbdfb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1600"/>
              </a:spcBef>
              <a:spcAft>
                <a:spcPts val="0"/>
              </a:spcAft>
              <a:buClr>
                <a:srgbClr val="2B2B2B"/>
              </a:buClr>
              <a:buSzPts val="1000"/>
              <a:buFont typeface="Arial"/>
              <a:buChar char="●"/>
            </a:pPr>
            <a:r>
              <a:rPr lang="en" sz="1000">
                <a:solidFill>
                  <a:srgbClr val="2B2B2B"/>
                </a:solidFill>
              </a:rPr>
              <a:t>The random forest algorithm will sample the data and build several smaller, simpler decision trees. While simple decision trees are weak learners this was a good model because it is robust against overfitting as all of those weak learners are trained on different pieces of the data and runs efficiently on large datasets.</a:t>
            </a:r>
            <a:endParaRPr sz="1000">
              <a:solidFill>
                <a:srgbClr val="2B2B2B"/>
              </a:solidFill>
            </a:endParaRPr>
          </a:p>
          <a:p>
            <a:pPr indent="-292100" lvl="0" marL="457200" rtl="0" algn="l">
              <a:lnSpc>
                <a:spcPct val="150000"/>
              </a:lnSpc>
              <a:spcBef>
                <a:spcPts val="0"/>
              </a:spcBef>
              <a:spcAft>
                <a:spcPts val="0"/>
              </a:spcAft>
              <a:buClr>
                <a:srgbClr val="2B2B2B"/>
              </a:buClr>
              <a:buSzPts val="1000"/>
              <a:buFont typeface="Arial"/>
              <a:buChar char="●"/>
            </a:pPr>
            <a:r>
              <a:rPr lang="en" sz="1000">
                <a:solidFill>
                  <a:srgbClr val="2B2B2B"/>
                </a:solidFill>
              </a:rPr>
              <a:t>This model showed to have a precision as 70% for Champion teams and 92% for non-Champion teams.</a:t>
            </a:r>
            <a:endParaRPr sz="1000">
              <a:solidFill>
                <a:srgbClr val="2B2B2B"/>
              </a:solidFill>
            </a:endParaRPr>
          </a:p>
          <a:p>
            <a:pPr indent="-292100" lvl="0" marL="457200" rtl="0" algn="l">
              <a:lnSpc>
                <a:spcPct val="150000"/>
              </a:lnSpc>
              <a:spcBef>
                <a:spcPts val="0"/>
              </a:spcBef>
              <a:spcAft>
                <a:spcPts val="0"/>
              </a:spcAft>
              <a:buClr>
                <a:srgbClr val="2B2B2B"/>
              </a:buClr>
              <a:buSzPts val="1000"/>
              <a:buFont typeface="Arial"/>
              <a:buChar char="●"/>
            </a:pPr>
            <a:r>
              <a:rPr lang="en" sz="1000">
                <a:solidFill>
                  <a:srgbClr val="2B2B2B"/>
                </a:solidFill>
              </a:rPr>
              <a:t>So we can see that points per game, first team to score percentage, and goal differences were among the inputs with the highest percentage that influenced the machine learning model. </a:t>
            </a:r>
            <a:endParaRPr sz="1000">
              <a:solidFill>
                <a:srgbClr val="2B2B2B"/>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4d6be5f37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4d6be5f37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bf2d1efd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bf2d1efd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We created a dashbaord to show our findings. We used JavaScript and SQL to organize and present the data to the user in a useful format.</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Our project did not require us to scrape data from any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695" y="1276954"/>
            <a:ext cx="53613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Boot Camp Project</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solidFill>
                  <a:schemeClr val="dk1"/>
                </a:solidFill>
              </a:rPr>
              <a:t>Predicting Professional Soccer Team Success</a:t>
            </a:r>
            <a:endParaRPr/>
          </a:p>
        </p:txBody>
      </p:sp>
      <p:sp>
        <p:nvSpPr>
          <p:cNvPr id="130" name="Google Shape;130;p13"/>
          <p:cNvSpPr txBox="1"/>
          <p:nvPr>
            <p:ph idx="1" type="subTitle"/>
          </p:nvPr>
        </p:nvSpPr>
        <p:spPr>
          <a:xfrm>
            <a:off x="454050" y="36636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Elias Lopez, Chris Padilla, and David Chase </a:t>
            </a:r>
            <a:endParaRPr/>
          </a:p>
        </p:txBody>
      </p:sp>
      <p:sp>
        <p:nvSpPr>
          <p:cNvPr id="131" name="Google Shape;131;p13"/>
          <p:cNvSpPr txBox="1"/>
          <p:nvPr>
            <p:ph type="ctrTitle"/>
          </p:nvPr>
        </p:nvSpPr>
        <p:spPr>
          <a:xfrm>
            <a:off x="1064875" y="2345050"/>
            <a:ext cx="68112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Predicting Team Success in Europe’s Top 5 Leagues</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457225" y="297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Results:</a:t>
            </a:r>
            <a:endParaRPr sz="2800"/>
          </a:p>
          <a:p>
            <a:pPr indent="0" lvl="0" marL="0" rtl="0" algn="l">
              <a:spcBef>
                <a:spcPts val="0"/>
              </a:spcBef>
              <a:spcAft>
                <a:spcPts val="0"/>
              </a:spcAft>
              <a:buNone/>
            </a:pPr>
            <a:r>
              <a:t/>
            </a:r>
            <a:endParaRPr sz="2800"/>
          </a:p>
        </p:txBody>
      </p:sp>
      <p:sp>
        <p:nvSpPr>
          <p:cNvPr id="211" name="Google Shape;211;p22"/>
          <p:cNvSpPr txBox="1"/>
          <p:nvPr>
            <p:ph idx="1" type="body"/>
          </p:nvPr>
        </p:nvSpPr>
        <p:spPr>
          <a:xfrm>
            <a:off x="468775" y="859725"/>
            <a:ext cx="3554100" cy="365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200">
                <a:latin typeface="Arial"/>
                <a:ea typeface="Arial"/>
                <a:cs typeface="Arial"/>
                <a:sym typeface="Arial"/>
              </a:rPr>
              <a:t>Most of the features with high rates of importance were offensive categories, which suggests having a good attack is a better predictor of success than a good defense.</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Scoring goals had an outsized effect on the outcomes of games.  Scoring first was an important feature of good teams.  Also, scoring late goals (which often lead directly to points) also proved to be a good predictor of team success.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We concluded that given the low scoring nature and the fine margins of soccer games, our findings made sense.</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Your winners</a:t>
            </a:r>
            <a:r>
              <a:rPr lang="en" sz="1200">
                <a:latin typeface="Arial"/>
                <a:ea typeface="Arial"/>
                <a:cs typeface="Arial"/>
                <a:sym typeface="Arial"/>
              </a:rPr>
              <a:t>...</a:t>
            </a:r>
            <a:r>
              <a:rPr lang="en" sz="1200">
                <a:latin typeface="Arial"/>
                <a:ea typeface="Arial"/>
                <a:cs typeface="Arial"/>
                <a:sym typeface="Arial"/>
              </a:rPr>
              <a:t>.</a:t>
            </a:r>
            <a:endParaRPr sz="1200">
              <a:latin typeface="Arial"/>
              <a:ea typeface="Arial"/>
              <a:cs typeface="Arial"/>
              <a:sym typeface="Arial"/>
            </a:endParaRPr>
          </a:p>
        </p:txBody>
      </p:sp>
      <p:pic>
        <p:nvPicPr>
          <p:cNvPr id="212" name="Google Shape;212;p22"/>
          <p:cNvPicPr preferRelativeResize="0"/>
          <p:nvPr/>
        </p:nvPicPr>
        <p:blipFill>
          <a:blip r:embed="rId3">
            <a:alphaModFix/>
          </a:blip>
          <a:stretch>
            <a:fillRect/>
          </a:stretch>
        </p:blipFill>
        <p:spPr>
          <a:xfrm>
            <a:off x="4099275" y="859725"/>
            <a:ext cx="4596772" cy="306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aphicFrame>
        <p:nvGraphicFramePr>
          <p:cNvPr id="217" name="Google Shape;217;p23"/>
          <p:cNvGraphicFramePr/>
          <p:nvPr/>
        </p:nvGraphicFramePr>
        <p:xfrm>
          <a:off x="805575" y="555550"/>
          <a:ext cx="3000000" cy="3000000"/>
        </p:xfrm>
        <a:graphic>
          <a:graphicData uri="http://schemas.openxmlformats.org/drawingml/2006/table">
            <a:tbl>
              <a:tblPr>
                <a:noFill/>
                <a:tableStyleId>{CDCFCD0C-288C-4408-B487-89232B9242C0}</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t>Team</a:t>
                      </a:r>
                      <a:endParaRPr b="1"/>
                    </a:p>
                  </a:txBody>
                  <a:tcPr marT="91425" marB="91425" marR="91425" marL="91425">
                    <a:solidFill>
                      <a:srgbClr val="4A86E8"/>
                    </a:solidFill>
                  </a:tcPr>
                </a:tc>
                <a:tc>
                  <a:txBody>
                    <a:bodyPr/>
                    <a:lstStyle/>
                    <a:p>
                      <a:pPr indent="0" lvl="0" marL="0" rtl="0" algn="ctr">
                        <a:spcBef>
                          <a:spcPts val="0"/>
                        </a:spcBef>
                        <a:spcAft>
                          <a:spcPts val="0"/>
                        </a:spcAft>
                        <a:buNone/>
                      </a:pPr>
                      <a:r>
                        <a:rPr b="1" lang="en"/>
                        <a:t>League</a:t>
                      </a:r>
                      <a:endParaRPr b="1"/>
                    </a:p>
                  </a:txBody>
                  <a:tcPr marT="91425" marB="91425" marR="91425" marL="91425">
                    <a:lnR cap="flat" cmpd="sng" w="9525">
                      <a:solidFill>
                        <a:srgbClr val="9E9E9E"/>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b="1" lang="en"/>
                        <a:t>Team</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4A86E8"/>
                    </a:solidFill>
                  </a:tcPr>
                </a:tc>
                <a:tc>
                  <a:txBody>
                    <a:bodyPr/>
                    <a:lstStyle/>
                    <a:p>
                      <a:pPr indent="0" lvl="0" marL="0" rtl="0" algn="ctr">
                        <a:spcBef>
                          <a:spcPts val="0"/>
                        </a:spcBef>
                        <a:spcAft>
                          <a:spcPts val="0"/>
                        </a:spcAft>
                        <a:buNone/>
                      </a:pPr>
                      <a:r>
                        <a:rPr b="1" lang="en"/>
                        <a:t>League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4A86E8"/>
                    </a:solidFill>
                  </a:tcPr>
                </a:tc>
              </a:tr>
              <a:tr h="381000">
                <a:tc>
                  <a:txBody>
                    <a:bodyPr/>
                    <a:lstStyle/>
                    <a:p>
                      <a:pPr indent="0" lvl="0" marL="0" rtl="0" algn="ctr">
                        <a:spcBef>
                          <a:spcPts val="0"/>
                        </a:spcBef>
                        <a:spcAft>
                          <a:spcPts val="0"/>
                        </a:spcAft>
                        <a:buNone/>
                      </a:pPr>
                      <a:r>
                        <a:rPr lang="en" sz="1000"/>
                        <a:t>Tottenham Hotspur </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Premier</a:t>
                      </a:r>
                      <a:r>
                        <a:rPr lang="en" sz="1000"/>
                        <a:t> League</a:t>
                      </a:r>
                      <a:endParaRPr sz="1000"/>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ctr">
                        <a:spcBef>
                          <a:spcPts val="0"/>
                        </a:spcBef>
                        <a:spcAft>
                          <a:spcPts val="0"/>
                        </a:spcAft>
                        <a:buNone/>
                      </a:pPr>
                      <a:r>
                        <a:rPr lang="en" sz="1000"/>
                        <a:t>Bayer 04 Leverkusen</a:t>
                      </a:r>
                      <a:endParaRPr sz="1000"/>
                    </a:p>
                  </a:txBody>
                  <a:tcPr marT="91425" marB="91425" marR="91425" marL="91425">
                    <a:lnL cap="flat" cmpd="sng" w="28575">
                      <a:solidFill>
                        <a:srgbClr val="9E9E9E"/>
                      </a:solidFill>
                      <a:prstDash val="solid"/>
                      <a:round/>
                      <a:headEnd len="sm" w="sm" type="none"/>
                      <a:tailEnd len="sm" w="sm" type="none"/>
                    </a:lnL>
                    <a:solidFill>
                      <a:srgbClr val="B6D7A8"/>
                    </a:solidFill>
                  </a:tcPr>
                </a:tc>
                <a:tc>
                  <a:txBody>
                    <a:bodyPr/>
                    <a:lstStyle/>
                    <a:p>
                      <a:pPr indent="0" lvl="0" marL="0" rtl="0" algn="ctr">
                        <a:spcBef>
                          <a:spcPts val="0"/>
                        </a:spcBef>
                        <a:spcAft>
                          <a:spcPts val="0"/>
                        </a:spcAft>
                        <a:buNone/>
                      </a:pPr>
                      <a:r>
                        <a:rPr lang="en" sz="1000"/>
                        <a:t>Bundesliga</a:t>
                      </a:r>
                      <a:endParaRPr sz="1000"/>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sz="1000"/>
                        <a:t>Manchester City </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Premier League</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Rasenballsport Leipzig</a:t>
                      </a:r>
                      <a:endParaRPr sz="1000"/>
                    </a:p>
                  </a:txBody>
                  <a:tcPr marT="91425" marB="91425" marR="91425" marL="91425">
                    <a:solidFill>
                      <a:srgbClr val="B6D7A8"/>
                    </a:solidFill>
                  </a:tcPr>
                </a:tc>
                <a:tc>
                  <a:txBody>
                    <a:bodyPr/>
                    <a:lstStyle/>
                    <a:p>
                      <a:pPr indent="0" lvl="0" marL="0" rtl="0" algn="ctr">
                        <a:spcBef>
                          <a:spcPts val="0"/>
                        </a:spcBef>
                        <a:spcAft>
                          <a:spcPts val="0"/>
                        </a:spcAft>
                        <a:buNone/>
                      </a:pPr>
                      <a:r>
                        <a:rPr lang="en" sz="1000"/>
                        <a:t>Bundesliga</a:t>
                      </a:r>
                      <a:endParaRPr sz="1000"/>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sz="1000"/>
                        <a:t>Everton </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Premier League</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1. FC Union Berlin</a:t>
                      </a:r>
                      <a:endParaRPr sz="1000"/>
                    </a:p>
                  </a:txBody>
                  <a:tcPr marT="91425" marB="91425" marR="91425" marL="91425">
                    <a:solidFill>
                      <a:srgbClr val="B6D7A8"/>
                    </a:solidFill>
                  </a:tcPr>
                </a:tc>
                <a:tc>
                  <a:txBody>
                    <a:bodyPr/>
                    <a:lstStyle/>
                    <a:p>
                      <a:pPr indent="0" lvl="0" marL="0" rtl="0" algn="ctr">
                        <a:spcBef>
                          <a:spcPts val="0"/>
                        </a:spcBef>
                        <a:spcAft>
                          <a:spcPts val="0"/>
                        </a:spcAft>
                        <a:buNone/>
                      </a:pPr>
                      <a:r>
                        <a:rPr lang="en" sz="1000"/>
                        <a:t>Bundesliga</a:t>
                      </a:r>
                      <a:endParaRPr sz="1000"/>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sz="1000"/>
                        <a:t>Southampton </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Premier League</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Juventus </a:t>
                      </a:r>
                      <a:endParaRPr sz="1000"/>
                    </a:p>
                  </a:txBody>
                  <a:tcPr marT="91425" marB="91425" marR="91425" marL="91425">
                    <a:solidFill>
                      <a:srgbClr val="A4C2F4"/>
                    </a:solidFill>
                  </a:tcPr>
                </a:tc>
                <a:tc>
                  <a:txBody>
                    <a:bodyPr/>
                    <a:lstStyle/>
                    <a:p>
                      <a:pPr indent="0" lvl="0" marL="0" rtl="0" algn="ctr">
                        <a:spcBef>
                          <a:spcPts val="0"/>
                        </a:spcBef>
                        <a:spcAft>
                          <a:spcPts val="0"/>
                        </a:spcAft>
                        <a:buNone/>
                      </a:pPr>
                      <a:r>
                        <a:rPr lang="en" sz="1000"/>
                        <a:t>Serie A</a:t>
                      </a:r>
                      <a:endParaRPr sz="1000"/>
                    </a:p>
                  </a:txBody>
                  <a:tcPr marT="91425" marB="91425" marR="91425" marL="91425">
                    <a:solidFill>
                      <a:srgbClr val="A4C2F4"/>
                    </a:solidFill>
                  </a:tcPr>
                </a:tc>
              </a:tr>
              <a:tr h="381000">
                <a:tc>
                  <a:txBody>
                    <a:bodyPr/>
                    <a:lstStyle/>
                    <a:p>
                      <a:pPr indent="0" lvl="0" marL="0" rtl="0" algn="ctr">
                        <a:spcBef>
                          <a:spcPts val="0"/>
                        </a:spcBef>
                        <a:spcAft>
                          <a:spcPts val="0"/>
                        </a:spcAft>
                        <a:buNone/>
                      </a:pPr>
                      <a:r>
                        <a:rPr lang="en" sz="1000"/>
                        <a:t>Liverpool </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Premier League</a:t>
                      </a:r>
                      <a:endParaRPr sz="1000"/>
                    </a:p>
                  </a:txBody>
                  <a:tcPr marT="91425" marB="91425" marR="91425" marL="91425">
                    <a:solidFill>
                      <a:srgbClr val="EA9999"/>
                    </a:solidFill>
                  </a:tcPr>
                </a:tc>
                <a:tc>
                  <a:txBody>
                    <a:bodyPr/>
                    <a:lstStyle/>
                    <a:p>
                      <a:pPr indent="0" lvl="0" marL="0" rtl="0" algn="ctr">
                        <a:spcBef>
                          <a:spcPts val="0"/>
                        </a:spcBef>
                        <a:spcAft>
                          <a:spcPts val="0"/>
                        </a:spcAft>
                        <a:buNone/>
                      </a:pPr>
                      <a:r>
                        <a:rPr lang="en" sz="1000"/>
                        <a:t>AC Milan</a:t>
                      </a:r>
                      <a:endParaRPr sz="1000"/>
                    </a:p>
                  </a:txBody>
                  <a:tcPr marT="91425" marB="91425" marR="91425" marL="91425">
                    <a:solidFill>
                      <a:srgbClr val="A4C2F4"/>
                    </a:solidFill>
                  </a:tcPr>
                </a:tc>
                <a:tc>
                  <a:txBody>
                    <a:bodyPr/>
                    <a:lstStyle/>
                    <a:p>
                      <a:pPr indent="0" lvl="0" marL="0" rtl="0" algn="ctr">
                        <a:spcBef>
                          <a:spcPts val="0"/>
                        </a:spcBef>
                        <a:spcAft>
                          <a:spcPts val="0"/>
                        </a:spcAft>
                        <a:buNone/>
                      </a:pPr>
                      <a:r>
                        <a:rPr lang="en" sz="1000"/>
                        <a:t>Serie A</a:t>
                      </a:r>
                      <a:endParaRPr sz="1000"/>
                    </a:p>
                  </a:txBody>
                  <a:tcPr marT="91425" marB="91425" marR="91425" marL="91425">
                    <a:solidFill>
                      <a:srgbClr val="A4C2F4"/>
                    </a:solidFill>
                  </a:tcPr>
                </a:tc>
              </a:tr>
              <a:tr h="381000">
                <a:tc>
                  <a:txBody>
                    <a:bodyPr/>
                    <a:lstStyle/>
                    <a:p>
                      <a:pPr indent="0" lvl="0" marL="0" rtl="0" algn="ctr">
                        <a:spcBef>
                          <a:spcPts val="0"/>
                        </a:spcBef>
                        <a:spcAft>
                          <a:spcPts val="0"/>
                        </a:spcAft>
                        <a:buNone/>
                      </a:pPr>
                      <a:r>
                        <a:rPr lang="en" sz="1000"/>
                        <a:t>Olympique Lyonnais</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Ligue 1</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FC Barcelona</a:t>
                      </a:r>
                      <a:endParaRPr sz="1000"/>
                    </a:p>
                  </a:txBody>
                  <a:tcPr marT="91425" marB="91425" marR="91425" marL="91425">
                    <a:solidFill>
                      <a:srgbClr val="D5A6BD"/>
                    </a:solidFill>
                  </a:tcPr>
                </a:tc>
                <a:tc>
                  <a:txBody>
                    <a:bodyPr/>
                    <a:lstStyle/>
                    <a:p>
                      <a:pPr indent="0" lvl="0" marL="0" rtl="0" algn="ctr">
                        <a:spcBef>
                          <a:spcPts val="0"/>
                        </a:spcBef>
                        <a:spcAft>
                          <a:spcPts val="0"/>
                        </a:spcAft>
                        <a:buNone/>
                      </a:pPr>
                      <a:r>
                        <a:rPr lang="en" sz="1000"/>
                        <a:t>La Liga</a:t>
                      </a:r>
                      <a:endParaRPr sz="1000"/>
                    </a:p>
                  </a:txBody>
                  <a:tcPr marT="91425" marB="91425" marR="91425" marL="91425">
                    <a:solidFill>
                      <a:srgbClr val="D5A6BD"/>
                    </a:solidFill>
                  </a:tcPr>
                </a:tc>
              </a:tr>
              <a:tr h="381000">
                <a:tc>
                  <a:txBody>
                    <a:bodyPr/>
                    <a:lstStyle/>
                    <a:p>
                      <a:pPr indent="0" lvl="0" marL="0" rtl="0" algn="ctr">
                        <a:spcBef>
                          <a:spcPts val="0"/>
                        </a:spcBef>
                        <a:spcAft>
                          <a:spcPts val="0"/>
                        </a:spcAft>
                        <a:buNone/>
                      </a:pPr>
                      <a:r>
                        <a:rPr lang="en" sz="1000"/>
                        <a:t>Paris Saint-Germain </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Ligue 1</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Real Madrid </a:t>
                      </a:r>
                      <a:endParaRPr sz="1000"/>
                    </a:p>
                  </a:txBody>
                  <a:tcPr marT="91425" marB="91425" marR="91425" marL="91425">
                    <a:solidFill>
                      <a:srgbClr val="D5A6BD"/>
                    </a:solidFill>
                  </a:tcPr>
                </a:tc>
                <a:tc>
                  <a:txBody>
                    <a:bodyPr/>
                    <a:lstStyle/>
                    <a:p>
                      <a:pPr indent="0" lvl="0" marL="0" rtl="0" algn="ctr">
                        <a:spcBef>
                          <a:spcPts val="0"/>
                        </a:spcBef>
                        <a:spcAft>
                          <a:spcPts val="0"/>
                        </a:spcAft>
                        <a:buNone/>
                      </a:pPr>
                      <a:r>
                        <a:rPr lang="en" sz="1000"/>
                        <a:t>L</a:t>
                      </a:r>
                      <a:r>
                        <a:rPr lang="en" sz="1000"/>
                        <a:t>a Liga</a:t>
                      </a:r>
                      <a:endParaRPr/>
                    </a:p>
                  </a:txBody>
                  <a:tcPr marT="91425" marB="91425" marR="91425" marL="91425">
                    <a:solidFill>
                      <a:srgbClr val="D5A6BD"/>
                    </a:solidFill>
                  </a:tcPr>
                </a:tc>
              </a:tr>
              <a:tr h="381000">
                <a:tc>
                  <a:txBody>
                    <a:bodyPr/>
                    <a:lstStyle/>
                    <a:p>
                      <a:pPr indent="0" lvl="0" marL="0" rtl="0" algn="ctr">
                        <a:spcBef>
                          <a:spcPts val="0"/>
                        </a:spcBef>
                        <a:spcAft>
                          <a:spcPts val="0"/>
                        </a:spcAft>
                        <a:buNone/>
                      </a:pPr>
                      <a:r>
                        <a:rPr lang="en" sz="1000"/>
                        <a:t>Lille OSC Metropole</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Ligue 1</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Sevilla </a:t>
                      </a:r>
                      <a:endParaRPr sz="1000"/>
                    </a:p>
                  </a:txBody>
                  <a:tcPr marT="91425" marB="91425" marR="91425" marL="91425">
                    <a:solidFill>
                      <a:srgbClr val="D5A6BD"/>
                    </a:solidFill>
                  </a:tcPr>
                </a:tc>
                <a:tc>
                  <a:txBody>
                    <a:bodyPr/>
                    <a:lstStyle/>
                    <a:p>
                      <a:pPr indent="0" lvl="0" marL="0" rtl="0" algn="ctr">
                        <a:spcBef>
                          <a:spcPts val="0"/>
                        </a:spcBef>
                        <a:spcAft>
                          <a:spcPts val="0"/>
                        </a:spcAft>
                        <a:buNone/>
                      </a:pPr>
                      <a:r>
                        <a:rPr lang="en" sz="1000"/>
                        <a:t>L</a:t>
                      </a:r>
                      <a:r>
                        <a:rPr lang="en" sz="1000"/>
                        <a:t>a Liga</a:t>
                      </a:r>
                      <a:endParaRPr/>
                    </a:p>
                  </a:txBody>
                  <a:tcPr marT="91425" marB="91425" marR="91425" marL="91425">
                    <a:solidFill>
                      <a:srgbClr val="D5A6BD"/>
                    </a:solidFill>
                  </a:tcPr>
                </a:tc>
              </a:tr>
              <a:tr h="381000">
                <a:tc>
                  <a:txBody>
                    <a:bodyPr/>
                    <a:lstStyle/>
                    <a:p>
                      <a:pPr indent="0" lvl="0" marL="0" rtl="0" algn="ctr">
                        <a:spcBef>
                          <a:spcPts val="0"/>
                        </a:spcBef>
                        <a:spcAft>
                          <a:spcPts val="0"/>
                        </a:spcAft>
                        <a:buNone/>
                      </a:pPr>
                      <a:r>
                        <a:rPr lang="en" sz="1000"/>
                        <a:t>Olympique de Marseille</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Ligue 1</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Atletico Madrid</a:t>
                      </a:r>
                      <a:endParaRPr sz="1000"/>
                    </a:p>
                  </a:txBody>
                  <a:tcPr marT="91425" marB="91425" marR="91425" marL="91425">
                    <a:solidFill>
                      <a:srgbClr val="D5A6BD"/>
                    </a:solidFill>
                  </a:tcPr>
                </a:tc>
                <a:tc>
                  <a:txBody>
                    <a:bodyPr/>
                    <a:lstStyle/>
                    <a:p>
                      <a:pPr indent="0" lvl="0" marL="0" rtl="0" algn="ctr">
                        <a:spcBef>
                          <a:spcPts val="0"/>
                        </a:spcBef>
                        <a:spcAft>
                          <a:spcPts val="0"/>
                        </a:spcAft>
                        <a:buNone/>
                      </a:pPr>
                      <a:r>
                        <a:rPr lang="en" sz="1000"/>
                        <a:t>L</a:t>
                      </a:r>
                      <a:r>
                        <a:rPr lang="en" sz="1000"/>
                        <a:t>a Liga</a:t>
                      </a:r>
                      <a:endParaRPr/>
                    </a:p>
                  </a:txBody>
                  <a:tcPr marT="91425" marB="91425" marR="91425" marL="91425">
                    <a:solidFill>
                      <a:srgbClr val="D5A6BD"/>
                    </a:solidFill>
                  </a:tcPr>
                </a:tc>
              </a:tr>
              <a:tr h="381000">
                <a:tc>
                  <a:txBody>
                    <a:bodyPr/>
                    <a:lstStyle/>
                    <a:p>
                      <a:pPr indent="0" lvl="0" marL="0" rtl="0" algn="ctr">
                        <a:spcBef>
                          <a:spcPts val="0"/>
                        </a:spcBef>
                        <a:spcAft>
                          <a:spcPts val="0"/>
                        </a:spcAft>
                        <a:buNone/>
                      </a:pPr>
                      <a:r>
                        <a:rPr lang="en" sz="1000"/>
                        <a:t>Racing Club de Lens</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Ligue 1</a:t>
                      </a:r>
                      <a:endParaRPr sz="1000"/>
                    </a:p>
                  </a:txBody>
                  <a:tcPr marT="91425" marB="91425" marR="91425" marL="91425">
                    <a:solidFill>
                      <a:srgbClr val="FCE5CD"/>
                    </a:solidFill>
                  </a:tcPr>
                </a:tc>
                <a:tc>
                  <a:txBody>
                    <a:bodyPr/>
                    <a:lstStyle/>
                    <a:p>
                      <a:pPr indent="0" lvl="0" marL="0" rtl="0" algn="ctr">
                        <a:spcBef>
                          <a:spcPts val="0"/>
                        </a:spcBef>
                        <a:spcAft>
                          <a:spcPts val="0"/>
                        </a:spcAft>
                        <a:buNone/>
                      </a:pPr>
                      <a:r>
                        <a:rPr lang="en" sz="1000"/>
                        <a:t>Real Sociedad </a:t>
                      </a:r>
                      <a:endParaRPr sz="1000"/>
                    </a:p>
                  </a:txBody>
                  <a:tcPr marT="91425" marB="91425" marR="91425" marL="91425">
                    <a:solidFill>
                      <a:srgbClr val="D5A6BD"/>
                    </a:solidFill>
                  </a:tcPr>
                </a:tc>
                <a:tc>
                  <a:txBody>
                    <a:bodyPr/>
                    <a:lstStyle/>
                    <a:p>
                      <a:pPr indent="0" lvl="0" marL="0" rtl="0" algn="ctr">
                        <a:spcBef>
                          <a:spcPts val="0"/>
                        </a:spcBef>
                        <a:spcAft>
                          <a:spcPts val="0"/>
                        </a:spcAft>
                        <a:buNone/>
                      </a:pPr>
                      <a:r>
                        <a:rPr lang="en" sz="1000"/>
                        <a:t>L</a:t>
                      </a:r>
                      <a:r>
                        <a:rPr lang="en" sz="1000"/>
                        <a:t>a Liga</a:t>
                      </a:r>
                      <a:endParaRPr/>
                    </a:p>
                  </a:txBody>
                  <a:tcPr marT="91425" marB="91425" marR="91425" marL="91425">
                    <a:solidFill>
                      <a:srgbClr val="D5A6BD"/>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469100" y="307700"/>
            <a:ext cx="3494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Recommendations</a:t>
            </a:r>
            <a:endParaRPr sz="2800"/>
          </a:p>
        </p:txBody>
      </p:sp>
      <p:sp>
        <p:nvSpPr>
          <p:cNvPr id="223" name="Google Shape;223;p24"/>
          <p:cNvSpPr txBox="1"/>
          <p:nvPr>
            <p:ph idx="1" type="body"/>
          </p:nvPr>
        </p:nvSpPr>
        <p:spPr>
          <a:xfrm>
            <a:off x="590650" y="900400"/>
            <a:ext cx="4122600" cy="3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Design/Process Adjustments:</a:t>
            </a:r>
            <a:endParaRPr b="1" sz="1400">
              <a:latin typeface="Arial"/>
              <a:ea typeface="Arial"/>
              <a:cs typeface="Arial"/>
              <a:sym typeface="Arial"/>
            </a:endParaRPr>
          </a:p>
          <a:p>
            <a:pPr indent="-304800" lvl="0" marL="457200" rtl="0" algn="l">
              <a:spcBef>
                <a:spcPts val="1600"/>
              </a:spcBef>
              <a:spcAft>
                <a:spcPts val="0"/>
              </a:spcAft>
              <a:buSzPts val="1200"/>
              <a:buFont typeface="Arial"/>
              <a:buChar char="●"/>
            </a:pPr>
            <a:r>
              <a:rPr lang="en" sz="1200">
                <a:latin typeface="Arial"/>
                <a:ea typeface="Arial"/>
                <a:cs typeface="Arial"/>
                <a:sym typeface="Arial"/>
              </a:rPr>
              <a:t>Incorporate live data into our storyboard.</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Allow users to select more than one team and attempt to make a prediction of their own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Expand our data to include leagues from different countries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Create a prediction for the World Cup and other large </a:t>
            </a:r>
            <a:r>
              <a:rPr lang="en" sz="1200">
                <a:latin typeface="Arial"/>
                <a:ea typeface="Arial"/>
                <a:cs typeface="Arial"/>
                <a:sym typeface="Arial"/>
              </a:rPr>
              <a:t>tournaments</a:t>
            </a:r>
            <a:r>
              <a:rPr lang="en" sz="1200">
                <a:latin typeface="Arial"/>
                <a:ea typeface="Arial"/>
                <a:cs typeface="Arial"/>
                <a:sym typeface="Arial"/>
              </a:rPr>
              <a:t> around the world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Implementing</a:t>
            </a:r>
            <a:r>
              <a:rPr lang="en" sz="1200">
                <a:latin typeface="Arial"/>
                <a:ea typeface="Arial"/>
                <a:cs typeface="Arial"/>
                <a:sym typeface="Arial"/>
              </a:rPr>
              <a:t> players statistics </a:t>
            </a:r>
            <a:endParaRPr sz="1200">
              <a:latin typeface="Arial"/>
              <a:ea typeface="Arial"/>
              <a:cs typeface="Arial"/>
              <a:sym typeface="Arial"/>
            </a:endParaRPr>
          </a:p>
          <a:p>
            <a:pPr indent="0" lvl="0" marL="0" rtl="0" algn="l">
              <a:spcBef>
                <a:spcPts val="1600"/>
              </a:spcBef>
              <a:spcAft>
                <a:spcPts val="0"/>
              </a:spcAft>
              <a:buNone/>
            </a:pPr>
            <a:r>
              <a:rPr b="1" lang="en" sz="1400" u="sng">
                <a:latin typeface="Arial"/>
                <a:ea typeface="Arial"/>
                <a:cs typeface="Arial"/>
                <a:sym typeface="Arial"/>
              </a:rPr>
              <a:t>Additional Topics to Explore: </a:t>
            </a:r>
            <a:endParaRPr b="1" sz="1400" u="sng">
              <a:latin typeface="Arial"/>
              <a:ea typeface="Arial"/>
              <a:cs typeface="Arial"/>
              <a:sym typeface="Arial"/>
            </a:endParaRPr>
          </a:p>
          <a:p>
            <a:pPr indent="-304800" lvl="0" marL="457200" rtl="0" algn="l">
              <a:lnSpc>
                <a:spcPct val="100000"/>
              </a:lnSpc>
              <a:spcBef>
                <a:spcPts val="1600"/>
              </a:spcBef>
              <a:spcAft>
                <a:spcPts val="0"/>
              </a:spcAft>
              <a:buSzPts val="1200"/>
              <a:buFont typeface="Arial"/>
              <a:buChar char="●"/>
            </a:pPr>
            <a:r>
              <a:rPr lang="en" sz="1200">
                <a:latin typeface="Arial"/>
                <a:ea typeface="Arial"/>
                <a:cs typeface="Arial"/>
                <a:sym typeface="Arial"/>
              </a:rPr>
              <a:t>Do the categories which are most predictive change over time?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Do the categories vary by league?</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224" name="Google Shape;224;p24"/>
          <p:cNvPicPr preferRelativeResize="0"/>
          <p:nvPr/>
        </p:nvPicPr>
        <p:blipFill>
          <a:blip r:embed="rId3">
            <a:alphaModFix/>
          </a:blip>
          <a:stretch>
            <a:fillRect/>
          </a:stretch>
        </p:blipFill>
        <p:spPr>
          <a:xfrm>
            <a:off x="5666250" y="1325875"/>
            <a:ext cx="2028825" cy="27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4359925" y="497250"/>
            <a:ext cx="4380000" cy="6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Questions </a:t>
            </a:r>
            <a:r>
              <a:rPr b="1" lang="en" sz="2800"/>
              <a:t>to be Explored</a:t>
            </a:r>
            <a:endParaRPr b="1" sz="2800"/>
          </a:p>
        </p:txBody>
      </p:sp>
      <p:sp>
        <p:nvSpPr>
          <p:cNvPr id="137" name="Google Shape;137;p14"/>
          <p:cNvSpPr txBox="1"/>
          <p:nvPr>
            <p:ph idx="1" type="body"/>
          </p:nvPr>
        </p:nvSpPr>
        <p:spPr>
          <a:xfrm>
            <a:off x="4779925" y="1904900"/>
            <a:ext cx="3540000" cy="185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Arial"/>
                <a:ea typeface="Arial"/>
                <a:cs typeface="Arial"/>
                <a:sym typeface="Arial"/>
              </a:rPr>
              <a:t>Does the old catchphrase “Defense wins championships” apply to soccer?</a:t>
            </a:r>
            <a:endParaRPr sz="1200">
              <a:latin typeface="Arial"/>
              <a:ea typeface="Arial"/>
              <a:cs typeface="Arial"/>
              <a:sym typeface="Arial"/>
            </a:endParaRPr>
          </a:p>
          <a:p>
            <a:pPr indent="0" lvl="0" marL="0" rtl="0" algn="l">
              <a:lnSpc>
                <a:spcPct val="100000"/>
              </a:lnSpc>
              <a:spcBef>
                <a:spcPts val="1600"/>
              </a:spcBef>
              <a:spcAft>
                <a:spcPts val="0"/>
              </a:spcAft>
              <a:buNone/>
            </a:pPr>
            <a:r>
              <a:rPr lang="en" sz="1200">
                <a:latin typeface="Arial"/>
                <a:ea typeface="Arial"/>
                <a:cs typeface="Arial"/>
                <a:sym typeface="Arial"/>
              </a:rPr>
              <a:t>Which categories are </a:t>
            </a:r>
            <a:r>
              <a:rPr lang="en" sz="1200">
                <a:latin typeface="Arial"/>
                <a:ea typeface="Arial"/>
                <a:cs typeface="Arial"/>
                <a:sym typeface="Arial"/>
              </a:rPr>
              <a:t>statistically significant to predict team’s success?</a:t>
            </a:r>
            <a:r>
              <a:rPr lang="en" sz="1200">
                <a:latin typeface="Arial"/>
                <a:ea typeface="Arial"/>
                <a:cs typeface="Arial"/>
                <a:sym typeface="Arial"/>
              </a:rPr>
              <a:t> </a:t>
            </a:r>
            <a:endParaRPr sz="1200">
              <a:latin typeface="Arial"/>
              <a:ea typeface="Arial"/>
              <a:cs typeface="Arial"/>
              <a:sym typeface="Arial"/>
            </a:endParaRPr>
          </a:p>
          <a:p>
            <a:pPr indent="0" lvl="0" marL="0" rtl="0" algn="l">
              <a:lnSpc>
                <a:spcPct val="100000"/>
              </a:lnSpc>
              <a:spcBef>
                <a:spcPts val="1600"/>
              </a:spcBef>
              <a:spcAft>
                <a:spcPts val="0"/>
              </a:spcAft>
              <a:buNone/>
            </a:pPr>
            <a:r>
              <a:rPr lang="en" sz="1200">
                <a:latin typeface="Arial"/>
                <a:ea typeface="Arial"/>
                <a:cs typeface="Arial"/>
                <a:sym typeface="Arial"/>
              </a:rPr>
              <a:t>Based on our dataset, could we determine the qualifying teams in the following Champion League?</a:t>
            </a:r>
            <a:endParaRPr sz="1200">
              <a:latin typeface="Arial"/>
              <a:ea typeface="Arial"/>
              <a:cs typeface="Arial"/>
              <a:sym typeface="Arial"/>
            </a:endParaRPr>
          </a:p>
          <a:p>
            <a:pPr indent="0" lvl="0" marL="457200" rtl="0" algn="l">
              <a:spcBef>
                <a:spcPts val="1600"/>
              </a:spcBef>
              <a:spcAft>
                <a:spcPts val="1600"/>
              </a:spcAft>
              <a:buNone/>
            </a:pPr>
            <a:r>
              <a:t/>
            </a:r>
            <a:endParaRPr/>
          </a:p>
        </p:txBody>
      </p:sp>
      <p:pic>
        <p:nvPicPr>
          <p:cNvPr id="138" name="Google Shape;138;p14"/>
          <p:cNvPicPr preferRelativeResize="0"/>
          <p:nvPr/>
        </p:nvPicPr>
        <p:blipFill>
          <a:blip r:embed="rId3">
            <a:alphaModFix/>
          </a:blip>
          <a:stretch>
            <a:fillRect/>
          </a:stretch>
        </p:blipFill>
        <p:spPr>
          <a:xfrm>
            <a:off x="135050" y="201025"/>
            <a:ext cx="4104325" cy="4751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5"/>
          <p:cNvPicPr preferRelativeResize="0"/>
          <p:nvPr/>
        </p:nvPicPr>
        <p:blipFill>
          <a:blip r:embed="rId3">
            <a:alphaModFix/>
          </a:blip>
          <a:stretch>
            <a:fillRect/>
          </a:stretch>
        </p:blipFill>
        <p:spPr>
          <a:xfrm>
            <a:off x="7463750" y="1644136"/>
            <a:ext cx="1254275" cy="1376950"/>
          </a:xfrm>
          <a:prstGeom prst="rect">
            <a:avLst/>
          </a:prstGeom>
          <a:noFill/>
          <a:ln>
            <a:noFill/>
          </a:ln>
        </p:spPr>
      </p:pic>
      <p:pic>
        <p:nvPicPr>
          <p:cNvPr id="144" name="Google Shape;144;p15"/>
          <p:cNvPicPr preferRelativeResize="0"/>
          <p:nvPr/>
        </p:nvPicPr>
        <p:blipFill>
          <a:blip r:embed="rId4">
            <a:alphaModFix/>
          </a:blip>
          <a:stretch>
            <a:fillRect/>
          </a:stretch>
        </p:blipFill>
        <p:spPr>
          <a:xfrm>
            <a:off x="4675400" y="3310125"/>
            <a:ext cx="1436325" cy="1436325"/>
          </a:xfrm>
          <a:prstGeom prst="rect">
            <a:avLst/>
          </a:prstGeom>
          <a:noFill/>
          <a:ln>
            <a:noFill/>
          </a:ln>
        </p:spPr>
      </p:pic>
      <p:pic>
        <p:nvPicPr>
          <p:cNvPr id="145" name="Google Shape;145;p15"/>
          <p:cNvPicPr preferRelativeResize="0"/>
          <p:nvPr/>
        </p:nvPicPr>
        <p:blipFill>
          <a:blip r:embed="rId5">
            <a:alphaModFix/>
          </a:blip>
          <a:stretch>
            <a:fillRect/>
          </a:stretch>
        </p:blipFill>
        <p:spPr>
          <a:xfrm>
            <a:off x="7620850" y="3049138"/>
            <a:ext cx="1210525" cy="1813250"/>
          </a:xfrm>
          <a:prstGeom prst="rect">
            <a:avLst/>
          </a:prstGeom>
          <a:noFill/>
          <a:ln>
            <a:noFill/>
          </a:ln>
        </p:spPr>
      </p:pic>
      <p:pic>
        <p:nvPicPr>
          <p:cNvPr id="146" name="Google Shape;146;p15"/>
          <p:cNvPicPr preferRelativeResize="0"/>
          <p:nvPr/>
        </p:nvPicPr>
        <p:blipFill>
          <a:blip r:embed="rId6">
            <a:alphaModFix/>
          </a:blip>
          <a:stretch>
            <a:fillRect/>
          </a:stretch>
        </p:blipFill>
        <p:spPr>
          <a:xfrm>
            <a:off x="5468219" y="239100"/>
            <a:ext cx="2512005" cy="1376950"/>
          </a:xfrm>
          <a:prstGeom prst="rect">
            <a:avLst/>
          </a:prstGeom>
          <a:noFill/>
          <a:ln>
            <a:noFill/>
          </a:ln>
        </p:spPr>
      </p:pic>
      <p:pic>
        <p:nvPicPr>
          <p:cNvPr id="147" name="Google Shape;147;p15"/>
          <p:cNvPicPr preferRelativeResize="0"/>
          <p:nvPr/>
        </p:nvPicPr>
        <p:blipFill>
          <a:blip r:embed="rId7">
            <a:alphaModFix/>
          </a:blip>
          <a:stretch>
            <a:fillRect/>
          </a:stretch>
        </p:blipFill>
        <p:spPr>
          <a:xfrm>
            <a:off x="4812388" y="1644125"/>
            <a:ext cx="1021125" cy="1436325"/>
          </a:xfrm>
          <a:prstGeom prst="rect">
            <a:avLst/>
          </a:prstGeom>
          <a:noFill/>
          <a:ln>
            <a:noFill/>
          </a:ln>
        </p:spPr>
      </p:pic>
      <p:sp>
        <p:nvSpPr>
          <p:cNvPr id="148" name="Google Shape;148;p15"/>
          <p:cNvSpPr txBox="1"/>
          <p:nvPr>
            <p:ph type="title"/>
          </p:nvPr>
        </p:nvSpPr>
        <p:spPr>
          <a:xfrm>
            <a:off x="628300" y="500275"/>
            <a:ext cx="3646200" cy="12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Reason</a:t>
            </a:r>
            <a:endParaRPr sz="2800"/>
          </a:p>
        </p:txBody>
      </p:sp>
      <p:sp>
        <p:nvSpPr>
          <p:cNvPr id="149" name="Google Shape;149;p15"/>
          <p:cNvSpPr txBox="1"/>
          <p:nvPr>
            <p:ph idx="1" type="body"/>
          </p:nvPr>
        </p:nvSpPr>
        <p:spPr>
          <a:xfrm>
            <a:off x="628300" y="1260450"/>
            <a:ext cx="3832800" cy="3386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We choose to </a:t>
            </a:r>
            <a:r>
              <a:rPr lang="en" sz="1200">
                <a:solidFill>
                  <a:srgbClr val="000000"/>
                </a:solidFill>
                <a:latin typeface="Arial"/>
                <a:ea typeface="Arial"/>
                <a:cs typeface="Arial"/>
                <a:sym typeface="Arial"/>
              </a:rPr>
              <a:t>analyze</a:t>
            </a:r>
            <a:r>
              <a:rPr lang="en" sz="1200">
                <a:solidFill>
                  <a:srgbClr val="000000"/>
                </a:solidFill>
                <a:latin typeface="Arial"/>
                <a:ea typeface="Arial"/>
                <a:cs typeface="Arial"/>
                <a:sym typeface="Arial"/>
              </a:rPr>
              <a:t> the 5 largest European Leagues in soccer. (La Liga, </a:t>
            </a:r>
            <a:r>
              <a:rPr lang="en" sz="1200">
                <a:solidFill>
                  <a:srgbClr val="000000"/>
                </a:solidFill>
                <a:latin typeface="Arial"/>
                <a:ea typeface="Arial"/>
                <a:cs typeface="Arial"/>
                <a:sym typeface="Arial"/>
              </a:rPr>
              <a:t>Premier</a:t>
            </a:r>
            <a:r>
              <a:rPr lang="en" sz="1200">
                <a:solidFill>
                  <a:srgbClr val="000000"/>
                </a:solidFill>
                <a:latin typeface="Arial"/>
                <a:ea typeface="Arial"/>
                <a:cs typeface="Arial"/>
                <a:sym typeface="Arial"/>
              </a:rPr>
              <a:t> League,  Serie A, Bundesliga, Ligue 1)</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Our interest in sports drew our group together to develop an analysis based on previous team’s performance and mock up a statistical </a:t>
            </a:r>
            <a:r>
              <a:rPr lang="en" sz="1200">
                <a:solidFill>
                  <a:srgbClr val="000000"/>
                </a:solidFill>
                <a:latin typeface="Arial"/>
                <a:ea typeface="Arial"/>
                <a:cs typeface="Arial"/>
                <a:sym typeface="Arial"/>
              </a:rPr>
              <a:t>prediction</a:t>
            </a:r>
            <a:r>
              <a:rPr lang="en" sz="1200">
                <a:solidFill>
                  <a:srgbClr val="000000"/>
                </a:solidFill>
                <a:latin typeface="Arial"/>
                <a:ea typeface="Arial"/>
                <a:cs typeface="Arial"/>
                <a:sym typeface="Arial"/>
              </a:rPr>
              <a:t> for our project.</a:t>
            </a:r>
            <a:endParaRPr sz="1200">
              <a:solidFill>
                <a:srgbClr val="000000"/>
              </a:solidFill>
              <a:latin typeface="Arial"/>
              <a:ea typeface="Arial"/>
              <a:cs typeface="Arial"/>
              <a:sym typeface="Arial"/>
            </a:endParaRPr>
          </a:p>
          <a:p>
            <a:pPr indent="-311150" lvl="0" marL="457200" rtl="0" algn="l">
              <a:lnSpc>
                <a:spcPct val="150000"/>
              </a:lnSpc>
              <a:spcBef>
                <a:spcPts val="0"/>
              </a:spcBef>
              <a:spcAft>
                <a:spcPts val="0"/>
              </a:spcAft>
              <a:buSzPts val="1300"/>
              <a:buFont typeface="Arial"/>
              <a:buAutoNum type="arabicPeriod"/>
            </a:pPr>
            <a:r>
              <a:rPr lang="en" sz="1200">
                <a:latin typeface="Arial"/>
                <a:ea typeface="Arial"/>
                <a:cs typeface="Arial"/>
                <a:sym typeface="Arial"/>
              </a:rPr>
              <a:t>Our objective is to determine the metrics that  accurately predict which teams will qualify for the following Champion League tournament.</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en" sz="1200">
                <a:latin typeface="Arial"/>
                <a:ea typeface="Arial"/>
                <a:cs typeface="Arial"/>
                <a:sym typeface="Arial"/>
              </a:rPr>
              <a:t>Maybe we can win some money off it it?</a:t>
            </a:r>
            <a:endParaRPr sz="1200">
              <a:latin typeface="Arial"/>
              <a:ea typeface="Arial"/>
              <a:cs typeface="Arial"/>
              <a:sym typeface="Arial"/>
            </a:endParaRPr>
          </a:p>
          <a:p>
            <a:pPr indent="0" lvl="0" marL="0" rtl="0" algn="l">
              <a:lnSpc>
                <a:spcPct val="150000"/>
              </a:lnSpc>
              <a:spcBef>
                <a:spcPts val="1600"/>
              </a:spcBef>
              <a:spcAft>
                <a:spcPts val="0"/>
              </a:spcAft>
              <a:buNone/>
            </a:pPr>
            <a:r>
              <a:t/>
            </a:r>
            <a:endParaRPr sz="1200">
              <a:solidFill>
                <a:srgbClr val="000000"/>
              </a:solidFill>
              <a:latin typeface="Arial"/>
              <a:ea typeface="Arial"/>
              <a:cs typeface="Arial"/>
              <a:sym typeface="Arial"/>
            </a:endParaRPr>
          </a:p>
          <a:p>
            <a:pPr indent="0" lvl="0" marL="0" rtl="0" algn="l">
              <a:lnSpc>
                <a:spcPct val="150000"/>
              </a:lnSpc>
              <a:spcBef>
                <a:spcPts val="1600"/>
              </a:spcBef>
              <a:spcAft>
                <a:spcPts val="16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402850" y="379875"/>
            <a:ext cx="69426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Exploration of the data</a:t>
            </a:r>
            <a:endParaRPr sz="2800"/>
          </a:p>
        </p:txBody>
      </p:sp>
      <p:sp>
        <p:nvSpPr>
          <p:cNvPr id="155" name="Google Shape;155;p16"/>
          <p:cNvSpPr txBox="1"/>
          <p:nvPr>
            <p:ph idx="1" type="body"/>
          </p:nvPr>
        </p:nvSpPr>
        <p:spPr>
          <a:xfrm>
            <a:off x="402850" y="1116300"/>
            <a:ext cx="3992400" cy="3432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Granular player performance data was difficult to obtain. The best source of player data was from paid scouting services, and what was freely available was either not abundant or not very robust (especially for amateur sports.)</a:t>
            </a:r>
            <a:endParaRPr sz="1200"/>
          </a:p>
          <a:p>
            <a:pPr indent="-304800" lvl="0" marL="457200" rtl="0" algn="l">
              <a:spcBef>
                <a:spcPts val="0"/>
              </a:spcBef>
              <a:spcAft>
                <a:spcPts val="0"/>
              </a:spcAft>
              <a:buSzPts val="1200"/>
              <a:buChar char="●"/>
            </a:pPr>
            <a:r>
              <a:rPr lang="en" sz="1200"/>
              <a:t>The best dataset we found was from footystats.org, which provides data for gambling purposes.  They had data on most of the professional leagues in the world and in most cases their datasets went back 20 years.  </a:t>
            </a:r>
            <a:endParaRPr sz="1200"/>
          </a:p>
          <a:p>
            <a:pPr indent="-304800" lvl="0" marL="457200" rtl="0" algn="l">
              <a:spcBef>
                <a:spcPts val="0"/>
              </a:spcBef>
              <a:spcAft>
                <a:spcPts val="0"/>
              </a:spcAft>
              <a:buSzPts val="1200"/>
              <a:buChar char="●"/>
            </a:pPr>
            <a:r>
              <a:rPr lang="en" sz="1200"/>
              <a:t>The data was mostly team oriented and related to counting statistics kept during games.  As a result we decided to focus on predicting team performance for the Top 5 Leagues.</a:t>
            </a:r>
            <a:endParaRPr sz="1200"/>
          </a:p>
        </p:txBody>
      </p:sp>
      <p:pic>
        <p:nvPicPr>
          <p:cNvPr id="156" name="Google Shape;156;p16"/>
          <p:cNvPicPr preferRelativeResize="0"/>
          <p:nvPr/>
        </p:nvPicPr>
        <p:blipFill>
          <a:blip r:embed="rId3">
            <a:alphaModFix/>
          </a:blip>
          <a:stretch>
            <a:fillRect/>
          </a:stretch>
        </p:blipFill>
        <p:spPr>
          <a:xfrm>
            <a:off x="4508025" y="1040325"/>
            <a:ext cx="4244000" cy="327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650525" y="426425"/>
            <a:ext cx="3609000" cy="10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Data Description</a:t>
            </a:r>
            <a:endParaRPr sz="2800"/>
          </a:p>
        </p:txBody>
      </p:sp>
      <p:sp>
        <p:nvSpPr>
          <p:cNvPr id="162" name="Google Shape;162;p17"/>
          <p:cNvSpPr txBox="1"/>
          <p:nvPr>
            <p:ph idx="1" type="body"/>
          </p:nvPr>
        </p:nvSpPr>
        <p:spPr>
          <a:xfrm>
            <a:off x="389625" y="1146350"/>
            <a:ext cx="3333000" cy="32952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Font typeface="Arial"/>
              <a:buChar char="●"/>
            </a:pPr>
            <a:r>
              <a:rPr lang="en" sz="1200">
                <a:latin typeface="Arial"/>
                <a:ea typeface="Arial"/>
                <a:cs typeface="Arial"/>
                <a:sym typeface="Arial"/>
              </a:rPr>
              <a:t>FootyStats is the premier football stats and analysis site, with data coverage in 700+ football leagues worldwide including UK, Europe, and South America. </a:t>
            </a:r>
            <a:endParaRPr sz="1100">
              <a:latin typeface="Arial"/>
              <a:ea typeface="Arial"/>
              <a:cs typeface="Arial"/>
              <a:sym typeface="Arial"/>
            </a:endParaRPr>
          </a:p>
          <a:p>
            <a:pPr indent="-304800" lvl="0" marL="457200" marR="0" rtl="0" algn="l">
              <a:lnSpc>
                <a:spcPct val="150000"/>
              </a:lnSpc>
              <a:spcBef>
                <a:spcPts val="0"/>
              </a:spcBef>
              <a:spcAft>
                <a:spcPts val="0"/>
              </a:spcAft>
              <a:buSzPts val="1200"/>
              <a:buFont typeface="Arial"/>
              <a:buChar char="●"/>
            </a:pPr>
            <a:r>
              <a:rPr lang="en" sz="1200">
                <a:latin typeface="Arial"/>
                <a:ea typeface="Arial"/>
                <a:cs typeface="Arial"/>
                <a:sym typeface="Arial"/>
              </a:rPr>
              <a:t>Stats include: Team stats, League stats, and Player stats are covered with details on form, goals scored, conceded, shots, xG (Expected Goals), corner stats, etc.</a:t>
            </a:r>
            <a:endParaRPr sz="1200">
              <a:latin typeface="Arial"/>
              <a:ea typeface="Arial"/>
              <a:cs typeface="Arial"/>
              <a:sym typeface="Arial"/>
            </a:endParaRPr>
          </a:p>
          <a:p>
            <a:pPr indent="0" lvl="0" marL="457200" marR="0" rtl="0" algn="l">
              <a:lnSpc>
                <a:spcPct val="150000"/>
              </a:lnSpc>
              <a:spcBef>
                <a:spcPts val="1600"/>
              </a:spcBef>
              <a:spcAft>
                <a:spcPts val="0"/>
              </a:spcAft>
              <a:buNone/>
            </a:pPr>
            <a:r>
              <a:t/>
            </a:r>
            <a:endParaRPr sz="1200"/>
          </a:p>
          <a:p>
            <a:pPr indent="0" lvl="0" marL="0" rtl="0" algn="l">
              <a:lnSpc>
                <a:spcPct val="150000"/>
              </a:lnSpc>
              <a:spcBef>
                <a:spcPts val="1600"/>
              </a:spcBef>
              <a:spcAft>
                <a:spcPts val="1600"/>
              </a:spcAft>
              <a:buNone/>
            </a:pPr>
            <a:r>
              <a:t/>
            </a:r>
            <a:endParaRPr sz="1200"/>
          </a:p>
        </p:txBody>
      </p:sp>
      <p:pic>
        <p:nvPicPr>
          <p:cNvPr id="163" name="Google Shape;163;p17"/>
          <p:cNvPicPr preferRelativeResize="0"/>
          <p:nvPr/>
        </p:nvPicPr>
        <p:blipFill>
          <a:blip r:embed="rId3">
            <a:alphaModFix/>
          </a:blip>
          <a:stretch>
            <a:fillRect/>
          </a:stretch>
        </p:blipFill>
        <p:spPr>
          <a:xfrm>
            <a:off x="3722625" y="1135625"/>
            <a:ext cx="5066500" cy="2645700"/>
          </a:xfrm>
          <a:prstGeom prst="rect">
            <a:avLst/>
          </a:prstGeom>
          <a:noFill/>
          <a:ln>
            <a:noFill/>
          </a:ln>
        </p:spPr>
      </p:pic>
      <p:sp>
        <p:nvSpPr>
          <p:cNvPr id="164" name="Google Shape;164;p17"/>
          <p:cNvSpPr txBox="1"/>
          <p:nvPr>
            <p:ph idx="1" type="body"/>
          </p:nvPr>
        </p:nvSpPr>
        <p:spPr>
          <a:xfrm>
            <a:off x="6941125" y="3781325"/>
            <a:ext cx="1848000" cy="3483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None/>
            </a:pPr>
            <a:r>
              <a:rPr i="1" lang="en" sz="900">
                <a:latin typeface="Arial"/>
                <a:ea typeface="Arial"/>
                <a:cs typeface="Arial"/>
                <a:sym typeface="Arial"/>
              </a:rPr>
              <a:t>Source: footystats.org</a:t>
            </a:r>
            <a:endParaRPr i="1" sz="9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241175" y="384975"/>
            <a:ext cx="4460400" cy="6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Machine Learning Analysis</a:t>
            </a:r>
            <a:endParaRPr sz="2800"/>
          </a:p>
        </p:txBody>
      </p:sp>
      <p:sp>
        <p:nvSpPr>
          <p:cNvPr id="170" name="Google Shape;170;p18"/>
          <p:cNvSpPr txBox="1"/>
          <p:nvPr>
            <p:ph idx="1" type="body"/>
          </p:nvPr>
        </p:nvSpPr>
        <p:spPr>
          <a:xfrm>
            <a:off x="411875" y="1248200"/>
            <a:ext cx="4119000" cy="296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Arial"/>
                <a:ea typeface="Arial"/>
                <a:cs typeface="Arial"/>
                <a:sym typeface="Arial"/>
              </a:rPr>
              <a:t>Preprocessing:</a:t>
            </a:r>
            <a:endParaRPr b="1">
              <a:latin typeface="Arial"/>
              <a:ea typeface="Arial"/>
              <a:cs typeface="Arial"/>
              <a:sym typeface="Arial"/>
            </a:endParaRPr>
          </a:p>
          <a:p>
            <a:pPr indent="-311150" lvl="0" marL="457200" rtl="0" algn="l">
              <a:spcBef>
                <a:spcPts val="1600"/>
              </a:spcBef>
              <a:spcAft>
                <a:spcPts val="0"/>
              </a:spcAft>
              <a:buSzPts val="1300"/>
              <a:buFont typeface="Arial"/>
              <a:buChar char="●"/>
            </a:pPr>
            <a:r>
              <a:rPr lang="en">
                <a:latin typeface="Arial"/>
                <a:ea typeface="Arial"/>
                <a:cs typeface="Arial"/>
                <a:sym typeface="Arial"/>
              </a:rPr>
              <a:t>The target set was whether a team would qualify for the Champions League tournament, which they could do by finishing in the top 4 of their domestic leagues.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The feature set was all other factors in the model which were 195 other possible data points.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The data was split into past years (2010-2011 season to 2019-2020 season) and current season (2020-2021 season).</a:t>
            </a:r>
            <a:endParaRPr>
              <a:latin typeface="Arial"/>
              <a:ea typeface="Arial"/>
              <a:cs typeface="Arial"/>
              <a:sym typeface="Aria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71" name="Google Shape;171;p18"/>
          <p:cNvPicPr preferRelativeResize="0"/>
          <p:nvPr/>
        </p:nvPicPr>
        <p:blipFill>
          <a:blip r:embed="rId3">
            <a:alphaModFix/>
          </a:blip>
          <a:stretch>
            <a:fillRect/>
          </a:stretch>
        </p:blipFill>
        <p:spPr>
          <a:xfrm>
            <a:off x="4701500" y="192625"/>
            <a:ext cx="4276224" cy="475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480675" y="3667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Calibri"/>
                <a:ea typeface="Calibri"/>
                <a:cs typeface="Calibri"/>
                <a:sym typeface="Calibri"/>
              </a:rPr>
              <a:t>Machine Learning Analysis</a:t>
            </a:r>
            <a:endParaRPr sz="2800">
              <a:latin typeface="Calibri"/>
              <a:ea typeface="Calibri"/>
              <a:cs typeface="Calibri"/>
              <a:sym typeface="Calibri"/>
            </a:endParaRPr>
          </a:p>
        </p:txBody>
      </p:sp>
      <p:sp>
        <p:nvSpPr>
          <p:cNvPr id="177" name="Google Shape;177;p19"/>
          <p:cNvSpPr txBox="1"/>
          <p:nvPr>
            <p:ph idx="1" type="body"/>
          </p:nvPr>
        </p:nvSpPr>
        <p:spPr>
          <a:xfrm>
            <a:off x="588850" y="909850"/>
            <a:ext cx="3644400" cy="1881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600"/>
              </a:spcBef>
              <a:spcAft>
                <a:spcPts val="0"/>
              </a:spcAft>
              <a:buClr>
                <a:srgbClr val="2B2B2B"/>
              </a:buClr>
              <a:buSzPts val="1200"/>
              <a:buFont typeface="Arial"/>
              <a:buChar char="●"/>
            </a:pPr>
            <a:r>
              <a:rPr lang="en" sz="1200">
                <a:solidFill>
                  <a:srgbClr val="2B2B2B"/>
                </a:solidFill>
                <a:latin typeface="Arial"/>
                <a:ea typeface="Arial"/>
                <a:cs typeface="Arial"/>
                <a:sym typeface="Arial"/>
              </a:rPr>
              <a:t>The Balanced Random </a:t>
            </a:r>
            <a:r>
              <a:rPr lang="en" sz="1200">
                <a:solidFill>
                  <a:srgbClr val="2B2B2B"/>
                </a:solidFill>
                <a:latin typeface="Arial"/>
                <a:ea typeface="Arial"/>
                <a:cs typeface="Arial"/>
                <a:sym typeface="Arial"/>
              </a:rPr>
              <a:t>Forest</a:t>
            </a:r>
            <a:r>
              <a:rPr lang="en" sz="1200">
                <a:solidFill>
                  <a:srgbClr val="2B2B2B"/>
                </a:solidFill>
                <a:latin typeface="Arial"/>
                <a:ea typeface="Arial"/>
                <a:cs typeface="Arial"/>
                <a:sym typeface="Arial"/>
              </a:rPr>
              <a:t> Classifier was chosen and has an accuracy score of 81.2%.</a:t>
            </a:r>
            <a:endParaRPr sz="1200">
              <a:solidFill>
                <a:srgbClr val="2B2B2B"/>
              </a:solidFill>
              <a:latin typeface="Arial"/>
              <a:ea typeface="Arial"/>
              <a:cs typeface="Arial"/>
              <a:sym typeface="Arial"/>
            </a:endParaRPr>
          </a:p>
          <a:p>
            <a:pPr indent="-304800" lvl="0" marL="457200" rtl="0" algn="l">
              <a:lnSpc>
                <a:spcPct val="150000"/>
              </a:lnSpc>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This model also helped us by ranking the importance of input variables in a natural way. </a:t>
            </a:r>
            <a:endParaRPr sz="1200">
              <a:solidFill>
                <a:srgbClr val="2B2B2B"/>
              </a:solidFill>
              <a:latin typeface="Arial"/>
              <a:ea typeface="Arial"/>
              <a:cs typeface="Arial"/>
              <a:sym typeface="Arial"/>
            </a:endParaRPr>
          </a:p>
          <a:p>
            <a:pPr indent="0" lvl="0" marL="0" rtl="0" algn="l">
              <a:lnSpc>
                <a:spcPct val="150000"/>
              </a:lnSpc>
              <a:spcBef>
                <a:spcPts val="4600"/>
              </a:spcBef>
              <a:spcAft>
                <a:spcPts val="0"/>
              </a:spcAft>
              <a:buNone/>
            </a:pPr>
            <a:r>
              <a:t/>
            </a:r>
            <a:endParaRPr sz="1500">
              <a:latin typeface="Arial"/>
              <a:ea typeface="Arial"/>
              <a:cs typeface="Arial"/>
              <a:sym typeface="Arial"/>
            </a:endParaRPr>
          </a:p>
          <a:p>
            <a:pPr indent="0" lvl="0" marL="457200" rtl="0" algn="l">
              <a:spcBef>
                <a:spcPts val="4600"/>
              </a:spcBef>
              <a:spcAft>
                <a:spcPts val="1600"/>
              </a:spcAft>
              <a:buNone/>
            </a:pPr>
            <a:r>
              <a:t/>
            </a:r>
            <a:endParaRPr sz="1500"/>
          </a:p>
        </p:txBody>
      </p:sp>
      <p:graphicFrame>
        <p:nvGraphicFramePr>
          <p:cNvPr id="178" name="Google Shape;178;p19"/>
          <p:cNvGraphicFramePr/>
          <p:nvPr/>
        </p:nvGraphicFramePr>
        <p:xfrm>
          <a:off x="4572000" y="1176350"/>
          <a:ext cx="3000000" cy="3000000"/>
        </p:xfrm>
        <a:graphic>
          <a:graphicData uri="http://schemas.openxmlformats.org/drawingml/2006/table">
            <a:tbl>
              <a:tblPr>
                <a:noFill/>
                <a:tableStyleId>{CDCFCD0C-288C-4408-B487-89232B9242C0}</a:tableStyleId>
              </a:tblPr>
              <a:tblGrid>
                <a:gridCol w="2357150"/>
                <a:gridCol w="1432950"/>
              </a:tblGrid>
              <a:tr h="298100">
                <a:tc>
                  <a:txBody>
                    <a:bodyPr/>
                    <a:lstStyle/>
                    <a:p>
                      <a:pPr indent="0" lvl="0" marL="0" rtl="0" algn="l">
                        <a:spcBef>
                          <a:spcPts val="0"/>
                        </a:spcBef>
                        <a:spcAft>
                          <a:spcPts val="0"/>
                        </a:spcAft>
                        <a:buNone/>
                      </a:pPr>
                      <a:r>
                        <a:rPr b="1" lang="en" sz="1000">
                          <a:highlight>
                            <a:srgbClr val="4A86E8"/>
                          </a:highlight>
                        </a:rPr>
                        <a:t>Field</a:t>
                      </a:r>
                      <a:endParaRPr b="1" sz="1000">
                        <a:highlight>
                          <a:srgbClr val="4A86E8"/>
                        </a:highlight>
                      </a:endParaRPr>
                    </a:p>
                  </a:txBody>
                  <a:tcPr marT="91425" marB="91425" marR="91425" marL="91425">
                    <a:solidFill>
                      <a:srgbClr val="4A86E8"/>
                    </a:solidFill>
                  </a:tcPr>
                </a:tc>
                <a:tc>
                  <a:txBody>
                    <a:bodyPr/>
                    <a:lstStyle/>
                    <a:p>
                      <a:pPr indent="0" lvl="0" marL="0" rtl="0" algn="l">
                        <a:spcBef>
                          <a:spcPts val="0"/>
                        </a:spcBef>
                        <a:spcAft>
                          <a:spcPts val="0"/>
                        </a:spcAft>
                        <a:buNone/>
                      </a:pPr>
                      <a:r>
                        <a:rPr b="1" lang="en" sz="1000">
                          <a:highlight>
                            <a:srgbClr val="4A86E8"/>
                          </a:highlight>
                        </a:rPr>
                        <a:t>Feature Importance</a:t>
                      </a:r>
                      <a:endParaRPr b="1" sz="1000">
                        <a:highlight>
                          <a:srgbClr val="4A86E8"/>
                        </a:highlight>
                      </a:endParaRPr>
                    </a:p>
                  </a:txBody>
                  <a:tcPr marT="91425" marB="91425" marR="91425" marL="91425">
                    <a:solidFill>
                      <a:srgbClr val="4A86E8"/>
                    </a:solidFill>
                  </a:tcPr>
                </a:tc>
              </a:tr>
              <a:tr h="298100">
                <a:tc>
                  <a:txBody>
                    <a:bodyPr/>
                    <a:lstStyle/>
                    <a:p>
                      <a:pPr indent="0" lvl="0" marL="0" rtl="0" algn="l">
                        <a:lnSpc>
                          <a:spcPct val="100000"/>
                        </a:lnSpc>
                        <a:spcBef>
                          <a:spcPts val="0"/>
                        </a:spcBef>
                        <a:spcAft>
                          <a:spcPts val="0"/>
                        </a:spcAft>
                        <a:buNone/>
                      </a:pPr>
                      <a:r>
                        <a:rPr lang="en" sz="900"/>
                        <a:t>Total Goals per Match</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14.80%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Total Wins at Home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12.30%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First Team to Score Percentage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12.10%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Percentage of Games Leading at Halftime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8.70%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Failed to Score Percentage (Total)</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7.70%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Total Wins Away</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7.00%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Losing at Halftime Percentage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6.20%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Goals Conceded per Match</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5.20%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Failed to Score at Halftime Percentage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4.10%</a:t>
                      </a:r>
                      <a:endParaRPr sz="900"/>
                    </a:p>
                  </a:txBody>
                  <a:tcPr marT="91425" marB="91425" marR="91425" marL="91425"/>
                </a:tc>
              </a:tr>
              <a:tr h="298100">
                <a:tc>
                  <a:txBody>
                    <a:bodyPr/>
                    <a:lstStyle/>
                    <a:p>
                      <a:pPr indent="0" lvl="0" marL="0" rtl="0" algn="l">
                        <a:lnSpc>
                          <a:spcPct val="100000"/>
                        </a:lnSpc>
                        <a:spcBef>
                          <a:spcPts val="0"/>
                        </a:spcBef>
                        <a:spcAft>
                          <a:spcPts val="0"/>
                        </a:spcAft>
                        <a:buNone/>
                      </a:pPr>
                      <a:r>
                        <a:rPr lang="en" sz="900"/>
                        <a:t>Total Clean Sheet Percentage</a:t>
                      </a:r>
                      <a:endParaRPr sz="900"/>
                    </a:p>
                  </a:txBody>
                  <a:tcPr marT="91425" marB="91425" marR="91425" marL="91425"/>
                </a:tc>
                <a:tc>
                  <a:txBody>
                    <a:bodyPr/>
                    <a:lstStyle/>
                    <a:p>
                      <a:pPr indent="0" lvl="0" marL="476250" rtl="0" algn="r">
                        <a:lnSpc>
                          <a:spcPct val="100000"/>
                        </a:lnSpc>
                        <a:spcBef>
                          <a:spcPts val="0"/>
                        </a:spcBef>
                        <a:spcAft>
                          <a:spcPts val="0"/>
                        </a:spcAft>
                        <a:buNone/>
                      </a:pPr>
                      <a:r>
                        <a:rPr lang="en" sz="900"/>
                        <a:t>3.20%</a:t>
                      </a:r>
                      <a:endParaRPr sz="900"/>
                    </a:p>
                  </a:txBody>
                  <a:tcPr marT="91425" marB="91425" marR="91425" marL="91425"/>
                </a:tc>
              </a:tr>
            </a:tbl>
          </a:graphicData>
        </a:graphic>
      </p:graphicFrame>
      <p:graphicFrame>
        <p:nvGraphicFramePr>
          <p:cNvPr id="179" name="Google Shape;179;p19"/>
          <p:cNvGraphicFramePr/>
          <p:nvPr/>
        </p:nvGraphicFramePr>
        <p:xfrm>
          <a:off x="972550" y="3111650"/>
          <a:ext cx="3000000" cy="3000000"/>
        </p:xfrm>
        <a:graphic>
          <a:graphicData uri="http://schemas.openxmlformats.org/drawingml/2006/table">
            <a:tbl>
              <a:tblPr>
                <a:noFill/>
                <a:tableStyleId>{CDCFCD0C-288C-4408-B487-89232B9242C0}</a:tableStyleId>
              </a:tblPr>
              <a:tblGrid>
                <a:gridCol w="1056275"/>
                <a:gridCol w="574075"/>
                <a:gridCol w="815175"/>
                <a:gridCol w="815175"/>
              </a:tblGrid>
              <a:tr h="396200">
                <a:tc>
                  <a:txBody>
                    <a:bodyPr/>
                    <a:lstStyle/>
                    <a:p>
                      <a:pPr indent="0" lvl="0" marL="0" rtl="0" algn="l">
                        <a:spcBef>
                          <a:spcPts val="0"/>
                        </a:spcBef>
                        <a:spcAft>
                          <a:spcPts val="0"/>
                        </a:spcAft>
                        <a:buNone/>
                      </a:pPr>
                      <a:r>
                        <a:t/>
                      </a:r>
                      <a:endParaRPr sz="900"/>
                    </a:p>
                  </a:txBody>
                  <a:tcPr marT="91425" marB="91425" marR="91425" marL="91425">
                    <a:solidFill>
                      <a:srgbClr val="4A86E8"/>
                    </a:solidFill>
                  </a:tcPr>
                </a:tc>
                <a:tc>
                  <a:txBody>
                    <a:bodyPr/>
                    <a:lstStyle/>
                    <a:p>
                      <a:pPr indent="0" lvl="0" marL="0" rtl="0" algn="l">
                        <a:spcBef>
                          <a:spcPts val="0"/>
                        </a:spcBef>
                        <a:spcAft>
                          <a:spcPts val="0"/>
                        </a:spcAft>
                        <a:buNone/>
                      </a:pPr>
                      <a:r>
                        <a:rPr lang="en" sz="900"/>
                        <a:t>Pre</a:t>
                      </a:r>
                      <a:endParaRPr sz="900"/>
                    </a:p>
                  </a:txBody>
                  <a:tcPr marT="91425" marB="91425" marR="91425" marL="91425">
                    <a:solidFill>
                      <a:srgbClr val="4A86E8"/>
                    </a:solidFill>
                  </a:tcPr>
                </a:tc>
                <a:tc>
                  <a:txBody>
                    <a:bodyPr/>
                    <a:lstStyle/>
                    <a:p>
                      <a:pPr indent="0" lvl="0" marL="0" rtl="0" algn="l">
                        <a:spcBef>
                          <a:spcPts val="0"/>
                        </a:spcBef>
                        <a:spcAft>
                          <a:spcPts val="0"/>
                        </a:spcAft>
                        <a:buNone/>
                      </a:pPr>
                      <a:r>
                        <a:rPr lang="en" sz="900"/>
                        <a:t>Rec</a:t>
                      </a:r>
                      <a:endParaRPr sz="900"/>
                    </a:p>
                  </a:txBody>
                  <a:tcPr marT="91425" marB="91425" marR="91425" marL="91425">
                    <a:solidFill>
                      <a:srgbClr val="4A86E8"/>
                    </a:solidFill>
                  </a:tcPr>
                </a:tc>
                <a:tc>
                  <a:txBody>
                    <a:bodyPr/>
                    <a:lstStyle/>
                    <a:p>
                      <a:pPr indent="0" lvl="0" marL="0" rtl="0" algn="l">
                        <a:spcBef>
                          <a:spcPts val="0"/>
                        </a:spcBef>
                        <a:spcAft>
                          <a:spcPts val="0"/>
                        </a:spcAft>
                        <a:buNone/>
                      </a:pPr>
                      <a:r>
                        <a:rPr lang="en" sz="900"/>
                        <a:t>F1</a:t>
                      </a:r>
                      <a:endParaRPr sz="900"/>
                    </a:p>
                  </a:txBody>
                  <a:tcPr marT="91425" marB="91425" marR="91425" marL="91425">
                    <a:solidFill>
                      <a:srgbClr val="4A86E8"/>
                    </a:solidFill>
                  </a:tcPr>
                </a:tc>
              </a:tr>
              <a:tr h="396200">
                <a:tc>
                  <a:txBody>
                    <a:bodyPr/>
                    <a:lstStyle/>
                    <a:p>
                      <a:pPr indent="0" lvl="0" marL="0" rtl="0" algn="l">
                        <a:spcBef>
                          <a:spcPts val="0"/>
                        </a:spcBef>
                        <a:spcAft>
                          <a:spcPts val="0"/>
                        </a:spcAft>
                        <a:buNone/>
                      </a:pPr>
                      <a:r>
                        <a:rPr lang="en" sz="900"/>
                        <a:t>Champion</a:t>
                      </a:r>
                      <a:endParaRPr sz="900"/>
                    </a:p>
                  </a:txBody>
                  <a:tcPr marT="91425" marB="91425" marR="91425" marL="91425"/>
                </a:tc>
                <a:tc>
                  <a:txBody>
                    <a:bodyPr/>
                    <a:lstStyle/>
                    <a:p>
                      <a:pPr indent="0" lvl="0" marL="0" rtl="0" algn="l">
                        <a:spcBef>
                          <a:spcPts val="0"/>
                        </a:spcBef>
                        <a:spcAft>
                          <a:spcPts val="0"/>
                        </a:spcAft>
                        <a:buNone/>
                      </a:pPr>
                      <a:r>
                        <a:rPr lang="en" sz="900"/>
                        <a:t>0.70</a:t>
                      </a:r>
                      <a:endParaRPr sz="900"/>
                    </a:p>
                  </a:txBody>
                  <a:tcPr marT="91425" marB="91425" marR="91425" marL="91425"/>
                </a:tc>
                <a:tc>
                  <a:txBody>
                    <a:bodyPr/>
                    <a:lstStyle/>
                    <a:p>
                      <a:pPr indent="0" lvl="0" marL="0" rtl="0" algn="l">
                        <a:spcBef>
                          <a:spcPts val="0"/>
                        </a:spcBef>
                        <a:spcAft>
                          <a:spcPts val="0"/>
                        </a:spcAft>
                        <a:buNone/>
                      </a:pPr>
                      <a:r>
                        <a:rPr lang="en" sz="900"/>
                        <a:t>0.70</a:t>
                      </a:r>
                      <a:endParaRPr sz="900"/>
                    </a:p>
                  </a:txBody>
                  <a:tcPr marT="91425" marB="91425" marR="91425" marL="91425"/>
                </a:tc>
                <a:tc>
                  <a:txBody>
                    <a:bodyPr/>
                    <a:lstStyle/>
                    <a:p>
                      <a:pPr indent="0" lvl="0" marL="0" rtl="0" algn="l">
                        <a:spcBef>
                          <a:spcPts val="0"/>
                        </a:spcBef>
                        <a:spcAft>
                          <a:spcPts val="0"/>
                        </a:spcAft>
                        <a:buNone/>
                      </a:pPr>
                      <a:r>
                        <a:rPr lang="en" sz="900"/>
                        <a:t>0.92</a:t>
                      </a:r>
                      <a:endParaRPr sz="900"/>
                    </a:p>
                  </a:txBody>
                  <a:tcPr marT="91425" marB="91425" marR="91425" marL="91425"/>
                </a:tc>
              </a:tr>
              <a:tr h="4275">
                <a:tc>
                  <a:txBody>
                    <a:bodyPr/>
                    <a:lstStyle/>
                    <a:p>
                      <a:pPr indent="0" lvl="0" marL="0" rtl="0" algn="l">
                        <a:spcBef>
                          <a:spcPts val="0"/>
                        </a:spcBef>
                        <a:spcAft>
                          <a:spcPts val="0"/>
                        </a:spcAft>
                        <a:buNone/>
                      </a:pPr>
                      <a:r>
                        <a:rPr lang="en" sz="900"/>
                        <a:t>Non-Champion</a:t>
                      </a:r>
                      <a:endParaRPr sz="900"/>
                    </a:p>
                  </a:txBody>
                  <a:tcPr marT="91425" marB="91425" marR="91425" marL="91425"/>
                </a:tc>
                <a:tc>
                  <a:txBody>
                    <a:bodyPr/>
                    <a:lstStyle/>
                    <a:p>
                      <a:pPr indent="0" lvl="0" marL="0" rtl="0" algn="l">
                        <a:spcBef>
                          <a:spcPts val="0"/>
                        </a:spcBef>
                        <a:spcAft>
                          <a:spcPts val="0"/>
                        </a:spcAft>
                        <a:buNone/>
                      </a:pPr>
                      <a:r>
                        <a:rPr lang="en" sz="900"/>
                        <a:t>0.92</a:t>
                      </a:r>
                      <a:endParaRPr sz="900"/>
                    </a:p>
                  </a:txBody>
                  <a:tcPr marT="91425" marB="91425" marR="91425" marL="91425"/>
                </a:tc>
                <a:tc>
                  <a:txBody>
                    <a:bodyPr/>
                    <a:lstStyle/>
                    <a:p>
                      <a:pPr indent="0" lvl="0" marL="0" rtl="0" algn="l">
                        <a:spcBef>
                          <a:spcPts val="0"/>
                        </a:spcBef>
                        <a:spcAft>
                          <a:spcPts val="0"/>
                        </a:spcAft>
                        <a:buNone/>
                      </a:pPr>
                      <a:r>
                        <a:rPr lang="en" sz="900"/>
                        <a:t>0.92</a:t>
                      </a:r>
                      <a:endParaRPr sz="900"/>
                    </a:p>
                  </a:txBody>
                  <a:tcPr marT="91425" marB="91425" marR="91425" marL="91425"/>
                </a:tc>
                <a:tc>
                  <a:txBody>
                    <a:bodyPr/>
                    <a:lstStyle/>
                    <a:p>
                      <a:pPr indent="0" lvl="0" marL="0" rtl="0" algn="l">
                        <a:spcBef>
                          <a:spcPts val="0"/>
                        </a:spcBef>
                        <a:spcAft>
                          <a:spcPts val="0"/>
                        </a:spcAft>
                        <a:buNone/>
                      </a:pPr>
                      <a:r>
                        <a:rPr lang="en" sz="900"/>
                        <a:t>0.70</a:t>
                      </a:r>
                      <a:endParaRPr sz="9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819150" y="584400"/>
            <a:ext cx="75057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Dashboard</a:t>
            </a:r>
            <a:endParaRPr sz="2800"/>
          </a:p>
        </p:txBody>
      </p:sp>
      <p:sp>
        <p:nvSpPr>
          <p:cNvPr id="185" name="Google Shape;185;p20"/>
          <p:cNvSpPr txBox="1"/>
          <p:nvPr>
            <p:ph idx="1" type="body"/>
          </p:nvPr>
        </p:nvSpPr>
        <p:spPr>
          <a:xfrm>
            <a:off x="960288" y="1990750"/>
            <a:ext cx="3686100" cy="851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Description of the Project </a:t>
            </a:r>
            <a:r>
              <a:rPr lang="en" sz="1000"/>
              <a:t>- This paragraph would describe the project and purpose of the project</a:t>
            </a:r>
            <a:endParaRPr sz="1000"/>
          </a:p>
        </p:txBody>
      </p:sp>
      <p:sp>
        <p:nvSpPr>
          <p:cNvPr id="186" name="Google Shape;186;p20"/>
          <p:cNvSpPr txBox="1"/>
          <p:nvPr>
            <p:ph idx="2" type="body"/>
          </p:nvPr>
        </p:nvSpPr>
        <p:spPr>
          <a:xfrm>
            <a:off x="4779813" y="1990750"/>
            <a:ext cx="3686100" cy="851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Summary of the Analysis</a:t>
            </a:r>
            <a:r>
              <a:rPr lang="en" sz="1000"/>
              <a:t> - This would provide summary of the data analysis and reference our findings below. The number of Data Visuals would be determined by the data analysis. For this storyboard we just are keeping it at 2</a:t>
            </a:r>
            <a:endParaRPr sz="1000"/>
          </a:p>
        </p:txBody>
      </p:sp>
      <p:sp>
        <p:nvSpPr>
          <p:cNvPr id="187" name="Google Shape;187;p20"/>
          <p:cNvSpPr txBox="1"/>
          <p:nvPr>
            <p:ph type="title"/>
          </p:nvPr>
        </p:nvSpPr>
        <p:spPr>
          <a:xfrm>
            <a:off x="960250" y="1418163"/>
            <a:ext cx="7505700" cy="519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Page Header - “Predicting Soccer Team Success” </a:t>
            </a:r>
            <a:endParaRPr b="1" sz="1800">
              <a:solidFill>
                <a:srgbClr val="000000"/>
              </a:solidFill>
            </a:endParaRPr>
          </a:p>
        </p:txBody>
      </p:sp>
      <p:sp>
        <p:nvSpPr>
          <p:cNvPr id="188" name="Google Shape;188;p20"/>
          <p:cNvSpPr txBox="1"/>
          <p:nvPr>
            <p:ph idx="1" type="body"/>
          </p:nvPr>
        </p:nvSpPr>
        <p:spPr>
          <a:xfrm>
            <a:off x="960213" y="2895725"/>
            <a:ext cx="2118900" cy="783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t>Filter 1:: </a:t>
            </a:r>
            <a:r>
              <a:rPr lang="en" sz="1000"/>
              <a:t>Drop down with country for current year 2020-2021 season.  Would show current league table in descending order by win prob%</a:t>
            </a:r>
            <a:endParaRPr sz="1000"/>
          </a:p>
          <a:p>
            <a:pPr indent="0" lvl="0" marL="0" rtl="0" algn="l">
              <a:lnSpc>
                <a:spcPct val="100000"/>
              </a:lnSpc>
              <a:spcBef>
                <a:spcPts val="0"/>
              </a:spcBef>
              <a:spcAft>
                <a:spcPts val="0"/>
              </a:spcAft>
              <a:buNone/>
            </a:pPr>
            <a:r>
              <a:t/>
            </a:r>
            <a:endParaRPr sz="1000"/>
          </a:p>
        </p:txBody>
      </p:sp>
      <p:sp>
        <p:nvSpPr>
          <p:cNvPr id="189" name="Google Shape;189;p20"/>
          <p:cNvSpPr txBox="1"/>
          <p:nvPr>
            <p:ph idx="1" type="body"/>
          </p:nvPr>
        </p:nvSpPr>
        <p:spPr>
          <a:xfrm>
            <a:off x="960213" y="3780950"/>
            <a:ext cx="2118900" cy="609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2nd Filter: </a:t>
            </a:r>
            <a:r>
              <a:rPr lang="en" sz="1000"/>
              <a:t>Drop down with teams from the selected country which would show the relevant statistics</a:t>
            </a:r>
            <a:endParaRPr sz="1000"/>
          </a:p>
        </p:txBody>
      </p:sp>
      <p:sp>
        <p:nvSpPr>
          <p:cNvPr id="190" name="Google Shape;190;p20"/>
          <p:cNvSpPr txBox="1"/>
          <p:nvPr>
            <p:ph idx="2" type="body"/>
          </p:nvPr>
        </p:nvSpPr>
        <p:spPr>
          <a:xfrm>
            <a:off x="3295050" y="2911400"/>
            <a:ext cx="5170800" cy="14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Bar Graph just showing the % win by team</a:t>
            </a:r>
            <a:endParaRPr sz="1000"/>
          </a:p>
        </p:txBody>
      </p:sp>
      <p:pic>
        <p:nvPicPr>
          <p:cNvPr id="191" name="Google Shape;191;p20"/>
          <p:cNvPicPr preferRelativeResize="0"/>
          <p:nvPr/>
        </p:nvPicPr>
        <p:blipFill>
          <a:blip r:embed="rId3">
            <a:alphaModFix/>
          </a:blip>
          <a:stretch>
            <a:fillRect/>
          </a:stretch>
        </p:blipFill>
        <p:spPr>
          <a:xfrm>
            <a:off x="212425" y="1323625"/>
            <a:ext cx="8719157" cy="3629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819150" y="610725"/>
            <a:ext cx="75057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Dashboard - Tools Used</a:t>
            </a:r>
            <a:endParaRPr sz="2800"/>
          </a:p>
        </p:txBody>
      </p:sp>
      <p:sp>
        <p:nvSpPr>
          <p:cNvPr id="197" name="Google Shape;197;p21"/>
          <p:cNvSpPr txBox="1"/>
          <p:nvPr>
            <p:ph idx="2" type="body"/>
          </p:nvPr>
        </p:nvSpPr>
        <p:spPr>
          <a:xfrm>
            <a:off x="3225800" y="3228925"/>
            <a:ext cx="5240100" cy="609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This would show a number of expected win percentage for champion based on selected factors.</a:t>
            </a:r>
            <a:endParaRPr b="1" sz="1000"/>
          </a:p>
        </p:txBody>
      </p:sp>
      <p:cxnSp>
        <p:nvCxnSpPr>
          <p:cNvPr id="198" name="Google Shape;198;p21"/>
          <p:cNvCxnSpPr/>
          <p:nvPr/>
        </p:nvCxnSpPr>
        <p:spPr>
          <a:xfrm>
            <a:off x="968200" y="1364900"/>
            <a:ext cx="7489800" cy="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1"/>
          <p:cNvSpPr txBox="1"/>
          <p:nvPr>
            <p:ph idx="2" type="body"/>
          </p:nvPr>
        </p:nvSpPr>
        <p:spPr>
          <a:xfrm>
            <a:off x="968025" y="3938225"/>
            <a:ext cx="7489800" cy="465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000"/>
              <a:t>This would self populate based on filters and show the definition of the selected factors and why that would be important in the context of winning in soccer.</a:t>
            </a:r>
            <a:endParaRPr sz="1000"/>
          </a:p>
        </p:txBody>
      </p:sp>
      <p:sp>
        <p:nvSpPr>
          <p:cNvPr id="200" name="Google Shape;200;p21"/>
          <p:cNvSpPr txBox="1"/>
          <p:nvPr>
            <p:ph idx="1" type="body"/>
          </p:nvPr>
        </p:nvSpPr>
        <p:spPr>
          <a:xfrm>
            <a:off x="960125" y="3228925"/>
            <a:ext cx="2118900" cy="609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3rd Filter: </a:t>
            </a:r>
            <a:r>
              <a:rPr lang="en" sz="1000"/>
              <a:t>Drop down of different factors</a:t>
            </a:r>
            <a:endParaRPr sz="1000"/>
          </a:p>
          <a:p>
            <a:pPr indent="0" lvl="0" marL="0" rtl="0" algn="l">
              <a:spcBef>
                <a:spcPts val="0"/>
              </a:spcBef>
              <a:spcAft>
                <a:spcPts val="1600"/>
              </a:spcAft>
              <a:buNone/>
            </a:pPr>
            <a:r>
              <a:rPr lang="en" sz="1000"/>
              <a:t>(</a:t>
            </a:r>
            <a:r>
              <a:rPr b="1" lang="en" sz="1000"/>
              <a:t>4th filter:</a:t>
            </a:r>
            <a:r>
              <a:rPr lang="en" sz="1000"/>
              <a:t> possible filter by country )l </a:t>
            </a:r>
            <a:endParaRPr sz="1000"/>
          </a:p>
        </p:txBody>
      </p:sp>
      <p:cxnSp>
        <p:nvCxnSpPr>
          <p:cNvPr id="201" name="Google Shape;201;p21"/>
          <p:cNvCxnSpPr/>
          <p:nvPr/>
        </p:nvCxnSpPr>
        <p:spPr>
          <a:xfrm>
            <a:off x="968125" y="3074400"/>
            <a:ext cx="7489800" cy="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21"/>
          <p:cNvSpPr txBox="1"/>
          <p:nvPr>
            <p:ph idx="1" type="body"/>
          </p:nvPr>
        </p:nvSpPr>
        <p:spPr>
          <a:xfrm>
            <a:off x="968200" y="1439075"/>
            <a:ext cx="2118900" cy="14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t>Some Soccer Picture</a:t>
            </a:r>
            <a:endParaRPr sz="1000"/>
          </a:p>
          <a:p>
            <a:pPr indent="0" lvl="0" marL="0" rtl="0" algn="l">
              <a:lnSpc>
                <a:spcPct val="100000"/>
              </a:lnSpc>
              <a:spcBef>
                <a:spcPts val="0"/>
              </a:spcBef>
              <a:spcAft>
                <a:spcPts val="0"/>
              </a:spcAft>
              <a:buNone/>
            </a:pPr>
            <a:r>
              <a:t/>
            </a:r>
            <a:endParaRPr sz="1000"/>
          </a:p>
        </p:txBody>
      </p:sp>
      <p:sp>
        <p:nvSpPr>
          <p:cNvPr id="203" name="Google Shape;203;p21"/>
          <p:cNvSpPr txBox="1"/>
          <p:nvPr>
            <p:ph idx="2" type="body"/>
          </p:nvPr>
        </p:nvSpPr>
        <p:spPr>
          <a:xfrm>
            <a:off x="3233950" y="1439075"/>
            <a:ext cx="5223900" cy="14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Table: showing teams ranked by potential win % and other important factors. </a:t>
            </a:r>
            <a:endParaRPr sz="1000"/>
          </a:p>
        </p:txBody>
      </p:sp>
      <p:pic>
        <p:nvPicPr>
          <p:cNvPr id="204" name="Google Shape;204;p21"/>
          <p:cNvPicPr preferRelativeResize="0"/>
          <p:nvPr/>
        </p:nvPicPr>
        <p:blipFill>
          <a:blip r:embed="rId3">
            <a:alphaModFix/>
          </a:blip>
          <a:stretch>
            <a:fillRect/>
          </a:stretch>
        </p:blipFill>
        <p:spPr>
          <a:xfrm>
            <a:off x="968200" y="1439075"/>
            <a:ext cx="2118900" cy="1480800"/>
          </a:xfrm>
          <a:prstGeom prst="rect">
            <a:avLst/>
          </a:prstGeom>
          <a:noFill/>
          <a:ln>
            <a:noFill/>
          </a:ln>
        </p:spPr>
      </p:pic>
      <p:pic>
        <p:nvPicPr>
          <p:cNvPr id="205" name="Google Shape;205;p21"/>
          <p:cNvPicPr preferRelativeResize="0"/>
          <p:nvPr/>
        </p:nvPicPr>
        <p:blipFill>
          <a:blip r:embed="rId4">
            <a:alphaModFix/>
          </a:blip>
          <a:stretch>
            <a:fillRect/>
          </a:stretch>
        </p:blipFill>
        <p:spPr>
          <a:xfrm>
            <a:off x="207075" y="1235650"/>
            <a:ext cx="8729851" cy="3693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